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3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0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1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0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9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0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3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Border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2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" name="Subtitle"/>
          <p:cNvSpPr txBox="1"/>
          <p:nvPr>
            <p:ph type="body" sz="quarter" idx="21"/>
          </p:nvPr>
        </p:nvSpPr>
        <p:spPr>
          <a:xfrm>
            <a:off x="1206500" y="3122135"/>
            <a:ext cx="21971000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Subtitle</a:t>
            </a:r>
          </a:p>
        </p:txBody>
      </p:sp>
      <p:sp>
        <p:nvSpPr>
          <p:cNvPr id="44" name="Body Level One…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Title"/>
          <p:cNvSpPr txBox="1"/>
          <p:nvPr>
            <p:ph type="title" hasCustomPrompt="1"/>
          </p:nvPr>
        </p:nvSpPr>
        <p:spPr>
          <a:xfrm>
            <a:off x="1206500" y="1079500"/>
            <a:ext cx="14678283" cy="1433163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53" name="Line"/>
          <p:cNvSpPr/>
          <p:nvPr/>
        </p:nvSpPr>
        <p:spPr>
          <a:xfrm>
            <a:off x="-198004" y="2822575"/>
            <a:ext cx="25096145" cy="0"/>
          </a:xfrm>
          <a:prstGeom prst="line">
            <a:avLst/>
          </a:prstGeom>
          <a:ln w="50800">
            <a:solidFill>
              <a:srgbClr val="C0C0C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" name="Activity: [Name]…"/>
          <p:cNvSpPr txBox="1"/>
          <p:nvPr>
            <p:ph type="body" sz="quarter" idx="21"/>
          </p:nvPr>
        </p:nvSpPr>
        <p:spPr>
          <a:xfrm>
            <a:off x="16243684" y="1079500"/>
            <a:ext cx="7618122" cy="1433163"/>
          </a:xfrm>
          <a:prstGeom prst="rect">
            <a:avLst/>
          </a:prstGeo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[Name]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[Time]</a:t>
            </a:r>
          </a:p>
        </p:txBody>
      </p:sp>
      <p:sp>
        <p:nvSpPr>
          <p:cNvPr id="55" name="Assignment:"/>
          <p:cNvSpPr txBox="1"/>
          <p:nvPr>
            <p:ph type="body" sz="quarter" idx="22"/>
          </p:nvPr>
        </p:nvSpPr>
        <p:spPr>
          <a:xfrm>
            <a:off x="1364568" y="3132487"/>
            <a:ext cx="21971001" cy="85221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4200"/>
            </a:lvl1pPr>
          </a:lstStyle>
          <a:p>
            <a:pPr/>
            <a:r>
              <a:t>Assignment:</a:t>
            </a:r>
          </a:p>
        </p:txBody>
      </p:sp>
      <p:sp>
        <p:nvSpPr>
          <p:cNvPr id="56" name="Best practices:"/>
          <p:cNvSpPr txBox="1"/>
          <p:nvPr>
            <p:ph type="body" sz="quarter" idx="23"/>
          </p:nvPr>
        </p:nvSpPr>
        <p:spPr>
          <a:xfrm>
            <a:off x="1364568" y="6697767"/>
            <a:ext cx="21971001" cy="9303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b="1" spc="-84" sz="4200"/>
            </a:lvl1pPr>
          </a:lstStyle>
          <a:p>
            <a:pPr/>
            <a:r>
              <a:t>Best practices:</a:t>
            </a:r>
          </a:p>
        </p:txBody>
      </p:sp>
      <p:sp>
        <p:nvSpPr>
          <p:cNvPr id="57" name="Bullet One"/>
          <p:cNvSpPr txBox="1"/>
          <p:nvPr>
            <p:ph type="body" sz="half" idx="24"/>
          </p:nvPr>
        </p:nvSpPr>
        <p:spPr>
          <a:xfrm>
            <a:off x="1364568" y="7813785"/>
            <a:ext cx="21971001" cy="476962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8" name="Bullet One"/>
          <p:cNvSpPr txBox="1"/>
          <p:nvPr>
            <p:ph type="body" sz="quarter" idx="25"/>
          </p:nvPr>
        </p:nvSpPr>
        <p:spPr>
          <a:xfrm>
            <a:off x="1364568" y="4258856"/>
            <a:ext cx="21971001" cy="18479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Bullet One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5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ln w="63500">
            <a:solidFill>
              <a:srgbClr val="C0C0C0"/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94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5493"/>
            </a:gs>
            <a:gs pos="100000">
              <a:srgbClr val="C0C0C0"/>
            </a:gs>
          </a:gsLst>
          <a:lin ang="4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3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3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3" Type="http://schemas.openxmlformats.org/officeDocument/2006/relationships/image" Target="../media/image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3" Type="http://schemas.openxmlformats.org/officeDocument/2006/relationships/image" Target="../media/image3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1.g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hris Human ©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Chris Human ©2023</a:t>
            </a:r>
          </a:p>
        </p:txBody>
      </p:sp>
      <p:sp>
        <p:nvSpPr>
          <p:cNvPr id="158" name="Intro to Git &amp; GitHub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 to Git &amp;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he Group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222" name="Lesson: You should use Version Control…and be respectful of your teammates work.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Lesson: You should use Version Control…and be respectful of your teammates work.</a:t>
            </a:r>
          </a:p>
        </p:txBody>
      </p:sp>
      <p:pic>
        <p:nvPicPr>
          <p:cNvPr id="223" name="1.jpg" descr="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717700" y="6685093"/>
            <a:ext cx="2834161" cy="412134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24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10644782" y="6685093"/>
            <a:ext cx="3094333" cy="412134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25" name="3.jpg" descr="3.jpg"/>
          <p:cNvPicPr>
            <a:picLocks noChangeAspect="1"/>
          </p:cNvPicPr>
          <p:nvPr/>
        </p:nvPicPr>
        <p:blipFill>
          <a:blip r:embed="rId4">
            <a:extLst/>
          </a:blip>
          <a:srcRect l="7817" t="0" r="17101" b="0"/>
          <a:stretch>
            <a:fillRect/>
          </a:stretch>
        </p:blipFill>
        <p:spPr>
          <a:xfrm>
            <a:off x="16692779" y="6685093"/>
            <a:ext cx="3094333" cy="412134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Version Contr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Version Control</a:t>
            </a:r>
          </a:p>
        </p:txBody>
      </p:sp>
      <p:sp>
        <p:nvSpPr>
          <p:cNvPr id="228" name="Git Version Contro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Version Control</a:t>
            </a:r>
          </a:p>
        </p:txBody>
      </p:sp>
      <p:sp>
        <p:nvSpPr>
          <p:cNvPr id="229" name="Provides an organized system for managing code for when multiple developers work on a project at the same time."/>
          <p:cNvSpPr txBox="1"/>
          <p:nvPr>
            <p:ph type="body" idx="22"/>
          </p:nvPr>
        </p:nvSpPr>
        <p:spPr>
          <a:xfrm>
            <a:off x="1206500" y="4248504"/>
            <a:ext cx="21971000" cy="192755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Provides an organized system for managing code for when multiple developers work on a project at the same time.</a:t>
            </a:r>
          </a:p>
        </p:txBody>
      </p:sp>
      <p:sp>
        <p:nvSpPr>
          <p:cNvPr id="230" name="The Benefits of Git"/>
          <p:cNvSpPr txBox="1"/>
          <p:nvPr/>
        </p:nvSpPr>
        <p:spPr>
          <a:xfrm>
            <a:off x="1206500" y="6450219"/>
            <a:ext cx="21971000" cy="8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4200">
                <a:solidFill>
                  <a:srgbClr val="000000"/>
                </a:solidFill>
              </a:defRPr>
            </a:lvl1pPr>
          </a:lstStyle>
          <a:p>
            <a:pPr/>
            <a:r>
              <a:t>The Benefits of Git</a:t>
            </a:r>
          </a:p>
        </p:txBody>
      </p:sp>
      <p:sp>
        <p:nvSpPr>
          <p:cNvPr id="231" name="A process for resolving conflicts in code…"/>
          <p:cNvSpPr txBox="1"/>
          <p:nvPr/>
        </p:nvSpPr>
        <p:spPr>
          <a:xfrm>
            <a:off x="1206500" y="7576588"/>
            <a:ext cx="21971000" cy="1927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66750" indent="-66675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600">
                <a:solidFill>
                  <a:srgbClr val="000000"/>
                </a:solidFill>
              </a:defRPr>
            </a:pPr>
            <a:r>
              <a:t>A process for resolving conflicts in code</a:t>
            </a:r>
          </a:p>
          <a:p>
            <a:pPr marL="666750" indent="-66675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3600">
                <a:solidFill>
                  <a:srgbClr val="000000"/>
                </a:solidFill>
              </a:defRPr>
            </a:pPr>
            <a:r>
              <a:t>Provides historical record of the different stages that a file/folder/project has gone through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he Group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234" name="Branch = copy"/>
          <p:cNvSpPr txBox="1"/>
          <p:nvPr>
            <p:ph type="body" idx="21"/>
          </p:nvPr>
        </p:nvSpPr>
        <p:spPr>
          <a:xfrm>
            <a:off x="1206500" y="3132487"/>
            <a:ext cx="4149191" cy="852210"/>
          </a:xfrm>
          <a:prstGeom prst="rect">
            <a:avLst/>
          </a:prstGeom>
        </p:spPr>
        <p:txBody>
          <a:bodyPr/>
          <a:lstStyle/>
          <a:p>
            <a:pPr/>
            <a:r>
              <a:t>Branch </a:t>
            </a:r>
            <a:r>
              <a:rPr b="0"/>
              <a:t>= copy</a:t>
            </a:r>
          </a:p>
        </p:txBody>
      </p:sp>
      <p:pic>
        <p:nvPicPr>
          <p:cNvPr id="235" name="1.jpg" descr="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688713" y="8261940"/>
            <a:ext cx="2834161" cy="412134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36" name="Zac’s branch"/>
          <p:cNvSpPr txBox="1"/>
          <p:nvPr/>
        </p:nvSpPr>
        <p:spPr>
          <a:xfrm>
            <a:off x="4647880" y="12594620"/>
            <a:ext cx="2915930" cy="685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Zac’s branch</a:t>
            </a:r>
          </a:p>
        </p:txBody>
      </p:sp>
      <p:pic>
        <p:nvPicPr>
          <p:cNvPr id="237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10615796" y="8261940"/>
            <a:ext cx="3094332" cy="412134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38" name="Steven’s branch"/>
          <p:cNvSpPr txBox="1"/>
          <p:nvPr/>
        </p:nvSpPr>
        <p:spPr>
          <a:xfrm>
            <a:off x="10321767" y="12594620"/>
            <a:ext cx="3682494" cy="685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Steven’s branch</a:t>
            </a:r>
          </a:p>
        </p:txBody>
      </p:sp>
      <p:pic>
        <p:nvPicPr>
          <p:cNvPr id="239" name="3.jpg" descr="3.jpg"/>
          <p:cNvPicPr>
            <a:picLocks noChangeAspect="1"/>
          </p:cNvPicPr>
          <p:nvPr/>
        </p:nvPicPr>
        <p:blipFill>
          <a:blip r:embed="rId4">
            <a:extLst/>
          </a:blip>
          <a:srcRect l="7817" t="0" r="17101" b="0"/>
          <a:stretch>
            <a:fillRect/>
          </a:stretch>
        </p:blipFill>
        <p:spPr>
          <a:xfrm>
            <a:off x="16663794" y="8261940"/>
            <a:ext cx="3094332" cy="412134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40" name="George’s branch"/>
          <p:cNvSpPr txBox="1"/>
          <p:nvPr/>
        </p:nvSpPr>
        <p:spPr>
          <a:xfrm>
            <a:off x="16369765" y="12594620"/>
            <a:ext cx="3682493" cy="685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George’s branch</a:t>
            </a:r>
          </a:p>
        </p:txBody>
      </p:sp>
      <p:sp>
        <p:nvSpPr>
          <p:cNvPr id="241" name="Shape 319"/>
          <p:cNvSpPr/>
          <p:nvPr/>
        </p:nvSpPr>
        <p:spPr>
          <a:xfrm>
            <a:off x="10939707" y="4069143"/>
            <a:ext cx="2504586" cy="2604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4F81B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2" name="Line"/>
          <p:cNvSpPr/>
          <p:nvPr/>
        </p:nvSpPr>
        <p:spPr>
          <a:xfrm flipH="1">
            <a:off x="7625425" y="6449356"/>
            <a:ext cx="2023362" cy="82677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3" name="Line"/>
          <p:cNvSpPr/>
          <p:nvPr/>
        </p:nvSpPr>
        <p:spPr>
          <a:xfrm>
            <a:off x="14735213" y="6449356"/>
            <a:ext cx="2023362" cy="82677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4" name="Line"/>
          <p:cNvSpPr/>
          <p:nvPr/>
        </p:nvSpPr>
        <p:spPr>
          <a:xfrm>
            <a:off x="12191999" y="7056871"/>
            <a:ext cx="1" cy="993540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5" name="Master Branch"/>
          <p:cNvSpPr txBox="1"/>
          <p:nvPr/>
        </p:nvSpPr>
        <p:spPr>
          <a:xfrm>
            <a:off x="10117404" y="3132487"/>
            <a:ext cx="4149192" cy="8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b="1" sz="4200">
                <a:solidFill>
                  <a:srgbClr val="000000"/>
                </a:solidFill>
              </a:defRPr>
            </a:lvl1pPr>
          </a:lstStyle>
          <a:p>
            <a:pPr/>
            <a:r>
              <a:t>Master Branch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he team goes to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team goes to work</a:t>
            </a:r>
          </a:p>
        </p:txBody>
      </p:sp>
      <p:pic>
        <p:nvPicPr>
          <p:cNvPr id="248" name="1.jpg" descr="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0452" y="3164237"/>
            <a:ext cx="2248536" cy="326974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49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1227246" y="8698341"/>
            <a:ext cx="2454973" cy="326977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50" name="&lt;ul&gt;…"/>
          <p:cNvSpPr txBox="1"/>
          <p:nvPr/>
        </p:nvSpPr>
        <p:spPr>
          <a:xfrm>
            <a:off x="6250784" y="8563628"/>
            <a:ext cx="5137037" cy="3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&lt;li&gt;Jurassic Park&lt;/li&gt;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&lt;li&gt;Indiana Jones&lt;/li&gt;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&lt;li&gt;E.T.&lt;/li&gt;</a:t>
            </a:r>
          </a:p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&lt;/ul&gt;</a:t>
            </a:r>
          </a:p>
        </p:txBody>
      </p:sp>
      <p:sp>
        <p:nvSpPr>
          <p:cNvPr id="251" name="&lt;ul&gt;…"/>
          <p:cNvSpPr txBox="1"/>
          <p:nvPr/>
        </p:nvSpPr>
        <p:spPr>
          <a:xfrm>
            <a:off x="5980427" y="3132487"/>
            <a:ext cx="5677751" cy="3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&lt;li&gt;Justice League&lt;/li&gt;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&lt;li&gt;Man of Steel&lt;/li&gt;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&lt;li&gt;300&lt;/li&gt;</a:t>
            </a:r>
          </a:p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Zack pushes fir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Zack pushes first</a:t>
            </a:r>
          </a:p>
        </p:txBody>
      </p:sp>
      <p:pic>
        <p:nvPicPr>
          <p:cNvPr id="254" name="1.jpg" descr="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169358" y="8637496"/>
            <a:ext cx="2248535" cy="326974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55" name="Zack pushes (uploads) his code changes into the master branch.…"/>
          <p:cNvSpPr txBox="1"/>
          <p:nvPr/>
        </p:nvSpPr>
        <p:spPr>
          <a:xfrm>
            <a:off x="15841436" y="5191323"/>
            <a:ext cx="5677750" cy="3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Zack </a:t>
            </a:r>
            <a:r>
              <a:rPr b="1"/>
              <a:t>pushes (uploads) </a:t>
            </a:r>
            <a:r>
              <a:t>his code changes into the master branch.</a:t>
            </a:r>
            <a:br/>
          </a:p>
          <a:p>
            <a:pPr algn="l">
              <a:lnSpc>
                <a:spcPct val="90000"/>
              </a:lnSpc>
              <a:defRPr b="1" sz="3600">
                <a:solidFill>
                  <a:srgbClr val="000000"/>
                </a:solidFill>
              </a:defRPr>
            </a:pPr>
            <a:r>
              <a:t>No code conflicts</a:t>
            </a:r>
          </a:p>
        </p:txBody>
      </p:sp>
      <p:pic>
        <p:nvPicPr>
          <p:cNvPr id="256" name="image3.jpeg" descr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5906" y="3846507"/>
            <a:ext cx="1852188" cy="185219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57" name="image3.jpeg" descr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5906" y="9346329"/>
            <a:ext cx="1852188" cy="185218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58" name="Zack’s branch"/>
          <p:cNvSpPr txBox="1"/>
          <p:nvPr/>
        </p:nvSpPr>
        <p:spPr>
          <a:xfrm>
            <a:off x="10594999" y="11625712"/>
            <a:ext cx="3194002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Zack’s branch</a:t>
            </a:r>
          </a:p>
        </p:txBody>
      </p:sp>
      <p:sp>
        <p:nvSpPr>
          <p:cNvPr id="259" name="Master branch"/>
          <p:cNvSpPr txBox="1"/>
          <p:nvPr/>
        </p:nvSpPr>
        <p:spPr>
          <a:xfrm>
            <a:off x="10594999" y="3011499"/>
            <a:ext cx="3194002" cy="6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60" name="Arrow"/>
          <p:cNvSpPr/>
          <p:nvPr/>
        </p:nvSpPr>
        <p:spPr>
          <a:xfrm rot="5400000">
            <a:off x="10903560" y="7159400"/>
            <a:ext cx="2576880" cy="726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13" y="14256"/>
                </a:moveTo>
                <a:lnTo>
                  <a:pt x="6813" y="21600"/>
                </a:lnTo>
                <a:lnTo>
                  <a:pt x="0" y="10800"/>
                </a:lnTo>
                <a:lnTo>
                  <a:pt x="6813" y="0"/>
                </a:lnTo>
                <a:lnTo>
                  <a:pt x="681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1" name="1"/>
          <p:cNvSpPr txBox="1"/>
          <p:nvPr/>
        </p:nvSpPr>
        <p:spPr>
          <a:xfrm>
            <a:off x="11215492" y="5761410"/>
            <a:ext cx="369518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teven’s edits are read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Steven’s edits are ready</a:t>
            </a:r>
          </a:p>
        </p:txBody>
      </p:sp>
      <p:sp>
        <p:nvSpPr>
          <p:cNvPr id="264" name="Rule: Pull first, then push your changes"/>
          <p:cNvSpPr txBox="1"/>
          <p:nvPr/>
        </p:nvSpPr>
        <p:spPr>
          <a:xfrm>
            <a:off x="1329871" y="3132487"/>
            <a:ext cx="9898619" cy="851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rPr b="1"/>
              <a:t>Rule:</a:t>
            </a:r>
            <a:r>
              <a:t> Pull first, then push your changes</a:t>
            </a:r>
          </a:p>
        </p:txBody>
      </p:sp>
      <p:pic>
        <p:nvPicPr>
          <p:cNvPr id="265" name="2.jpg" descr="2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927"/>
          <a:stretch>
            <a:fillRect/>
          </a:stretch>
        </p:blipFill>
        <p:spPr>
          <a:xfrm>
            <a:off x="3695355" y="5887586"/>
            <a:ext cx="2454973" cy="326977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66" name="Ok"/>
          <p:cNvSpPr txBox="1"/>
          <p:nvPr/>
        </p:nvSpPr>
        <p:spPr>
          <a:xfrm>
            <a:off x="6621616" y="7150100"/>
            <a:ext cx="1062469" cy="744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teven conflicts with the master bran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Steven conflicts with the master branch</a:t>
            </a:r>
          </a:p>
        </p:txBody>
      </p:sp>
      <p:sp>
        <p:nvSpPr>
          <p:cNvPr id="269" name="Git sees a conflict"/>
          <p:cNvSpPr txBox="1"/>
          <p:nvPr/>
        </p:nvSpPr>
        <p:spPr>
          <a:xfrm>
            <a:off x="19543599" y="10748516"/>
            <a:ext cx="4540179" cy="746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Git sees a conflict</a:t>
            </a:r>
          </a:p>
        </p:txBody>
      </p:sp>
      <p:pic>
        <p:nvPicPr>
          <p:cNvPr id="270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9704" y="4406402"/>
            <a:ext cx="1852188" cy="185219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9704" y="9906224"/>
            <a:ext cx="1852188" cy="185219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72" name="Steven’s branch"/>
          <p:cNvSpPr txBox="1"/>
          <p:nvPr/>
        </p:nvSpPr>
        <p:spPr>
          <a:xfrm>
            <a:off x="5578796" y="12185607"/>
            <a:ext cx="3389463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Steven’s branch</a:t>
            </a:r>
          </a:p>
        </p:txBody>
      </p:sp>
      <p:sp>
        <p:nvSpPr>
          <p:cNvPr id="273" name="Master branch"/>
          <p:cNvSpPr txBox="1"/>
          <p:nvPr/>
        </p:nvSpPr>
        <p:spPr>
          <a:xfrm>
            <a:off x="5578796" y="3571394"/>
            <a:ext cx="3194003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74" name="Arrow"/>
          <p:cNvSpPr/>
          <p:nvPr/>
        </p:nvSpPr>
        <p:spPr>
          <a:xfrm rot="16200000">
            <a:off x="5887358" y="7719296"/>
            <a:ext cx="2576880" cy="72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13" y="14256"/>
                </a:moveTo>
                <a:lnTo>
                  <a:pt x="6813" y="21600"/>
                </a:lnTo>
                <a:lnTo>
                  <a:pt x="0" y="10800"/>
                </a:lnTo>
                <a:lnTo>
                  <a:pt x="6813" y="0"/>
                </a:lnTo>
                <a:lnTo>
                  <a:pt x="681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75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2324184" y="9486911"/>
            <a:ext cx="2454973" cy="326977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76" name="&lt;ul&gt;…"/>
          <p:cNvSpPr txBox="1"/>
          <p:nvPr/>
        </p:nvSpPr>
        <p:spPr>
          <a:xfrm>
            <a:off x="11967876" y="8697829"/>
            <a:ext cx="6404773" cy="4268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&lt;li&gt;Justice League&lt;/li&gt;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&lt;li&gt;Man of Steel&lt;/li&gt;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&lt;li&gt;300&lt;/li&gt;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&lt;li&gt;Jurassic Park&lt;/li&gt;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&lt;li&gt;Indiana Jones&lt;/li&gt;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&lt;li&gt;E.T.&lt;/li&gt;</a:t>
            </a:r>
          </a:p>
          <a:p>
            <a:pPr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&lt;/ul&gt;</a:t>
            </a:r>
          </a:p>
        </p:txBody>
      </p:sp>
      <p:sp>
        <p:nvSpPr>
          <p:cNvPr id="277" name="1"/>
          <p:cNvSpPr txBox="1"/>
          <p:nvPr/>
        </p:nvSpPr>
        <p:spPr>
          <a:xfrm>
            <a:off x="6107878" y="6453865"/>
            <a:ext cx="369518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teven resol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Steven resolves</a:t>
            </a:r>
          </a:p>
        </p:txBody>
      </p:sp>
      <p:pic>
        <p:nvPicPr>
          <p:cNvPr id="280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6815" y="8389765"/>
            <a:ext cx="1852188" cy="185218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81" name="Steven’s branch"/>
          <p:cNvSpPr txBox="1"/>
          <p:nvPr/>
        </p:nvSpPr>
        <p:spPr>
          <a:xfrm>
            <a:off x="10255908" y="10669147"/>
            <a:ext cx="3389462" cy="6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Steven’s branch</a:t>
            </a:r>
          </a:p>
        </p:txBody>
      </p:sp>
      <p:sp>
        <p:nvSpPr>
          <p:cNvPr id="282" name="Arrow"/>
          <p:cNvSpPr/>
          <p:nvPr/>
        </p:nvSpPr>
        <p:spPr>
          <a:xfrm rot="10800000">
            <a:off x="8612727" y="5030226"/>
            <a:ext cx="3389462" cy="72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180" y="14256"/>
                </a:moveTo>
                <a:lnTo>
                  <a:pt x="5180" y="21600"/>
                </a:lnTo>
                <a:lnTo>
                  <a:pt x="0" y="10800"/>
                </a:lnTo>
                <a:lnTo>
                  <a:pt x="5180" y="0"/>
                </a:lnTo>
                <a:lnTo>
                  <a:pt x="5180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83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7001295" y="7970452"/>
            <a:ext cx="2454973" cy="326977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84" name="&lt;ul&gt;…"/>
          <p:cNvSpPr txBox="1"/>
          <p:nvPr/>
        </p:nvSpPr>
        <p:spPr>
          <a:xfrm>
            <a:off x="12903124" y="3726662"/>
            <a:ext cx="6238315" cy="3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&lt;li&gt;Zombieland&lt;/li&gt;</a:t>
            </a:r>
          </a:p>
          <a:p>
            <a:pPr lvl="1"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&lt;li&gt;Home Alone&lt;/li&gt;</a:t>
            </a:r>
          </a:p>
          <a:p>
            <a:pPr lvl="1"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&lt;li&gt;Babe&lt;/li&gt;</a:t>
            </a:r>
          </a:p>
          <a:p>
            <a:pPr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&lt;/ul&gt;</a:t>
            </a:r>
          </a:p>
        </p:txBody>
      </p:sp>
      <p:sp>
        <p:nvSpPr>
          <p:cNvPr id="285" name="&lt;ul&gt;…"/>
          <p:cNvSpPr txBox="1"/>
          <p:nvPr/>
        </p:nvSpPr>
        <p:spPr>
          <a:xfrm>
            <a:off x="1307017" y="3258849"/>
            <a:ext cx="6404774" cy="4268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&lt;li&gt;Justice League&lt;/li&gt;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&lt;li&gt;Man of Steel&lt;/li&gt;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&lt;li&gt;300&lt;/li&gt;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&lt;li&gt;Jurassic Park&lt;/li&gt;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&lt;li&gt;Indiana Jones&lt;/li&gt;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&lt;li&gt;E.T.&lt;/li&gt;</a:t>
            </a:r>
          </a:p>
          <a:p>
            <a:pPr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teven fixes and pus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Steven fixes and pushes</a:t>
            </a:r>
          </a:p>
        </p:txBody>
      </p:sp>
      <p:sp>
        <p:nvSpPr>
          <p:cNvPr id="288" name="Steven pushes (uploads) his revision to the master branch.…"/>
          <p:cNvSpPr txBox="1"/>
          <p:nvPr/>
        </p:nvSpPr>
        <p:spPr>
          <a:xfrm>
            <a:off x="15841436" y="5191323"/>
            <a:ext cx="6762870" cy="3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Steven </a:t>
            </a:r>
            <a:r>
              <a:rPr b="1"/>
              <a:t>pushes (uploads) </a:t>
            </a:r>
            <a:r>
              <a:t>his revision to the master branch.</a:t>
            </a:r>
            <a:br/>
          </a:p>
          <a:p>
            <a:pPr algn="l">
              <a:lnSpc>
                <a:spcPct val="90000"/>
              </a:lnSpc>
              <a:defRPr b="1" sz="3600">
                <a:solidFill>
                  <a:srgbClr val="000000"/>
                </a:solidFill>
              </a:defRPr>
            </a:pPr>
            <a:r>
              <a:t>No code conflicts</a:t>
            </a:r>
          </a:p>
        </p:txBody>
      </p:sp>
      <p:pic>
        <p:nvPicPr>
          <p:cNvPr id="28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7573" y="3846507"/>
            <a:ext cx="1852188" cy="185219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90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1315" y="9544364"/>
            <a:ext cx="1852188" cy="185219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91" name="Steven’s branch"/>
          <p:cNvSpPr txBox="1"/>
          <p:nvPr/>
        </p:nvSpPr>
        <p:spPr>
          <a:xfrm>
            <a:off x="11590408" y="11823747"/>
            <a:ext cx="3453652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Steven’s branch</a:t>
            </a:r>
          </a:p>
        </p:txBody>
      </p:sp>
      <p:sp>
        <p:nvSpPr>
          <p:cNvPr id="292" name="Master branch"/>
          <p:cNvSpPr txBox="1"/>
          <p:nvPr/>
        </p:nvSpPr>
        <p:spPr>
          <a:xfrm>
            <a:off x="10594999" y="3011499"/>
            <a:ext cx="3194002" cy="6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93" name="Arrow"/>
          <p:cNvSpPr/>
          <p:nvPr/>
        </p:nvSpPr>
        <p:spPr>
          <a:xfrm rot="5400000">
            <a:off x="11898969" y="7357436"/>
            <a:ext cx="2576880" cy="72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13" y="14256"/>
                </a:moveTo>
                <a:lnTo>
                  <a:pt x="6813" y="21600"/>
                </a:lnTo>
                <a:lnTo>
                  <a:pt x="0" y="10800"/>
                </a:lnTo>
                <a:lnTo>
                  <a:pt x="6813" y="0"/>
                </a:lnTo>
                <a:lnTo>
                  <a:pt x="681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4" name="1"/>
          <p:cNvSpPr txBox="1"/>
          <p:nvPr/>
        </p:nvSpPr>
        <p:spPr>
          <a:xfrm>
            <a:off x="9947158" y="5761410"/>
            <a:ext cx="369518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95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1315" y="3846507"/>
            <a:ext cx="1852188" cy="185219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96" name="2"/>
          <p:cNvSpPr txBox="1"/>
          <p:nvPr/>
        </p:nvSpPr>
        <p:spPr>
          <a:xfrm>
            <a:off x="12210901" y="5761410"/>
            <a:ext cx="369518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97" name="&lt;ul&gt;…"/>
          <p:cNvSpPr txBox="1"/>
          <p:nvPr/>
        </p:nvSpPr>
        <p:spPr>
          <a:xfrm>
            <a:off x="15561154" y="9314185"/>
            <a:ext cx="6238314" cy="3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&lt;li&gt;Zombieland&lt;/li&gt;</a:t>
            </a:r>
          </a:p>
          <a:p>
            <a:pPr lvl="1"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&lt;li&gt;Home Alone&lt;/li&gt;</a:t>
            </a:r>
          </a:p>
          <a:p>
            <a:pPr lvl="1"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&lt;li&gt;Babe&lt;/li&gt;</a:t>
            </a:r>
          </a:p>
          <a:p>
            <a:pPr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&lt;/ul&gt;</a:t>
            </a:r>
          </a:p>
        </p:txBody>
      </p:sp>
      <p:pic>
        <p:nvPicPr>
          <p:cNvPr id="298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7709734" y="9113094"/>
            <a:ext cx="2454973" cy="326978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eorge begins his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 begins his work</a:t>
            </a:r>
          </a:p>
        </p:txBody>
      </p:sp>
      <p:sp>
        <p:nvSpPr>
          <p:cNvPr id="301" name="Rule: Pull first, then push your changes"/>
          <p:cNvSpPr txBox="1"/>
          <p:nvPr/>
        </p:nvSpPr>
        <p:spPr>
          <a:xfrm>
            <a:off x="1329871" y="3132487"/>
            <a:ext cx="9898619" cy="851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rPr b="1"/>
              <a:t>Rule:</a:t>
            </a:r>
            <a:r>
              <a:t> Pull first, then push your changes</a:t>
            </a:r>
          </a:p>
        </p:txBody>
      </p:sp>
      <p:sp>
        <p:nvSpPr>
          <p:cNvPr id="302" name="Meh."/>
          <p:cNvSpPr txBox="1"/>
          <p:nvPr/>
        </p:nvSpPr>
        <p:spPr>
          <a:xfrm>
            <a:off x="6621616" y="7150100"/>
            <a:ext cx="1062469" cy="744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267655">
              <a:lnSpc>
                <a:spcPct val="90000"/>
              </a:lnSpc>
              <a:defRPr sz="3348">
                <a:solidFill>
                  <a:srgbClr val="000000"/>
                </a:solidFill>
              </a:defRPr>
            </a:lvl1pPr>
          </a:lstStyle>
          <a:p>
            <a:pPr/>
            <a:r>
              <a:t>Meh.</a:t>
            </a:r>
          </a:p>
        </p:txBody>
      </p:sp>
      <p:pic>
        <p:nvPicPr>
          <p:cNvPr id="303" name="3.jpg" descr="3.jpg"/>
          <p:cNvPicPr>
            <a:picLocks noChangeAspect="1"/>
          </p:cNvPicPr>
          <p:nvPr/>
        </p:nvPicPr>
        <p:blipFill>
          <a:blip r:embed="rId2">
            <a:extLst/>
          </a:blip>
          <a:srcRect l="7817" t="0" r="17101" b="0"/>
          <a:stretch>
            <a:fillRect/>
          </a:stretch>
        </p:blipFill>
        <p:spPr>
          <a:xfrm>
            <a:off x="3871080" y="5887586"/>
            <a:ext cx="2454892" cy="326967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at / Why G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/ Why Git?</a:t>
            </a:r>
          </a:p>
        </p:txBody>
      </p:sp>
      <p:pic>
        <p:nvPicPr>
          <p:cNvPr id="161" name="8.png" descr="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453274" y="4851065"/>
            <a:ext cx="4406609" cy="440660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62" name="9.png" descr="9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430374" y="4505774"/>
            <a:ext cx="8877662" cy="470440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63" name="Arrow"/>
          <p:cNvSpPr/>
          <p:nvPr/>
        </p:nvSpPr>
        <p:spPr>
          <a:xfrm>
            <a:off x="11557000" y="6617789"/>
            <a:ext cx="4647347" cy="873069"/>
          </a:xfrm>
          <a:prstGeom prst="rightArrow">
            <a:avLst>
              <a:gd name="adj1" fmla="val 32000"/>
              <a:gd name="adj2" fmla="val 9309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2"/>
      <p:bldP build="whole" bldLvl="1" animBg="1" rev="0" advAuto="0" spid="16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eorge push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 pushes</a:t>
            </a:r>
          </a:p>
        </p:txBody>
      </p:sp>
      <p:sp>
        <p:nvSpPr>
          <p:cNvPr id="306" name="George pushes (uploads) his revision to the master branch.…"/>
          <p:cNvSpPr txBox="1"/>
          <p:nvPr/>
        </p:nvSpPr>
        <p:spPr>
          <a:xfrm>
            <a:off x="15841436" y="5191323"/>
            <a:ext cx="7167683" cy="3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George </a:t>
            </a:r>
            <a:r>
              <a:rPr b="1"/>
              <a:t>pushes (uploads) </a:t>
            </a:r>
            <a:r>
              <a:t>his revision to the master branch.</a:t>
            </a:r>
            <a:br/>
          </a:p>
          <a:p>
            <a:pPr algn="l">
              <a:lnSpc>
                <a:spcPct val="90000"/>
              </a:lnSpc>
              <a:defRPr b="1" sz="3600">
                <a:solidFill>
                  <a:srgbClr val="000000"/>
                </a:solidFill>
              </a:defRPr>
            </a:pPr>
            <a:r>
              <a:t>No code conflicts</a:t>
            </a:r>
          </a:p>
          <a:p>
            <a:pPr algn="l">
              <a:lnSpc>
                <a:spcPct val="90000"/>
              </a:lnSpc>
              <a:defRPr b="1" sz="3600">
                <a:solidFill>
                  <a:srgbClr val="000000"/>
                </a:solidFill>
              </a:defRPr>
            </a:pPr>
          </a:p>
          <a:p>
            <a:pPr algn="l">
              <a:lnSpc>
                <a:spcPct val="90000"/>
              </a:lnSpc>
              <a:defRPr b="1"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NOT WHAT WE WANT</a:t>
            </a:r>
          </a:p>
        </p:txBody>
      </p:sp>
      <p:pic>
        <p:nvPicPr>
          <p:cNvPr id="30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6566" y="4086462"/>
            <a:ext cx="1852188" cy="185219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08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1315" y="9544364"/>
            <a:ext cx="1852188" cy="185219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09" name="George’s branch"/>
          <p:cNvSpPr txBox="1"/>
          <p:nvPr/>
        </p:nvSpPr>
        <p:spPr>
          <a:xfrm>
            <a:off x="11590408" y="11823747"/>
            <a:ext cx="3453652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65188">
              <a:lnSpc>
                <a:spcPct val="90000"/>
              </a:lnSpc>
              <a:defRPr sz="3492">
                <a:solidFill>
                  <a:srgbClr val="000000"/>
                </a:solidFill>
              </a:defRPr>
            </a:lvl1pPr>
          </a:lstStyle>
          <a:p>
            <a:pPr/>
            <a:r>
              <a:t>George’s branch</a:t>
            </a:r>
          </a:p>
        </p:txBody>
      </p:sp>
      <p:sp>
        <p:nvSpPr>
          <p:cNvPr id="310" name="Master branch"/>
          <p:cNvSpPr txBox="1"/>
          <p:nvPr/>
        </p:nvSpPr>
        <p:spPr>
          <a:xfrm>
            <a:off x="7669833" y="3285734"/>
            <a:ext cx="3194002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311" name="Arrow"/>
          <p:cNvSpPr/>
          <p:nvPr/>
        </p:nvSpPr>
        <p:spPr>
          <a:xfrm rot="5400000">
            <a:off x="11898969" y="7357436"/>
            <a:ext cx="2576880" cy="726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13" y="14256"/>
                </a:moveTo>
                <a:lnTo>
                  <a:pt x="6813" y="21600"/>
                </a:lnTo>
                <a:lnTo>
                  <a:pt x="0" y="10800"/>
                </a:lnTo>
                <a:lnTo>
                  <a:pt x="6813" y="0"/>
                </a:lnTo>
                <a:lnTo>
                  <a:pt x="6813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1"/>
          <p:cNvSpPr txBox="1"/>
          <p:nvPr/>
        </p:nvSpPr>
        <p:spPr>
          <a:xfrm>
            <a:off x="7696151" y="6001365"/>
            <a:ext cx="369519" cy="6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313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0309" y="4086462"/>
            <a:ext cx="1852187" cy="185219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14" name="2"/>
          <p:cNvSpPr txBox="1"/>
          <p:nvPr/>
        </p:nvSpPr>
        <p:spPr>
          <a:xfrm>
            <a:off x="9959894" y="6001365"/>
            <a:ext cx="369518" cy="6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315" name="3.jpg" descr="3.jpg"/>
          <p:cNvPicPr>
            <a:picLocks noChangeAspect="1"/>
          </p:cNvPicPr>
          <p:nvPr/>
        </p:nvPicPr>
        <p:blipFill>
          <a:blip r:embed="rId3">
            <a:extLst/>
          </a:blip>
          <a:srcRect l="7817" t="0" r="17101" b="0"/>
          <a:stretch>
            <a:fillRect/>
          </a:stretch>
        </p:blipFill>
        <p:spPr>
          <a:xfrm>
            <a:off x="8326845" y="9224103"/>
            <a:ext cx="2454892" cy="326967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16" name="&lt;ul&gt;…"/>
          <p:cNvSpPr txBox="1"/>
          <p:nvPr/>
        </p:nvSpPr>
        <p:spPr>
          <a:xfrm>
            <a:off x="15820803" y="9636054"/>
            <a:ext cx="6199956" cy="2445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&lt;li&gt;Star Wars&lt;/li&gt;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&lt;li&gt;What else is there?&lt;/li&gt;</a:t>
            </a:r>
          </a:p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&lt;/ul&gt;</a:t>
            </a:r>
          </a:p>
        </p:txBody>
      </p:sp>
      <p:pic>
        <p:nvPicPr>
          <p:cNvPr id="31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92716" y="4053492"/>
            <a:ext cx="1852188" cy="185219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18" name="3"/>
          <p:cNvSpPr txBox="1"/>
          <p:nvPr/>
        </p:nvSpPr>
        <p:spPr>
          <a:xfrm>
            <a:off x="12242301" y="5968395"/>
            <a:ext cx="369518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If George had pulled firs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George had pulled first…</a:t>
            </a:r>
          </a:p>
        </p:txBody>
      </p:sp>
      <p:sp>
        <p:nvSpPr>
          <p:cNvPr id="321" name="Conflict!"/>
          <p:cNvSpPr txBox="1"/>
          <p:nvPr/>
        </p:nvSpPr>
        <p:spPr>
          <a:xfrm>
            <a:off x="10847500" y="3383868"/>
            <a:ext cx="2689000" cy="851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b="1" sz="4200">
                <a:solidFill>
                  <a:srgbClr val="000000"/>
                </a:solidFill>
              </a:defRPr>
            </a:lvl1pPr>
          </a:lstStyle>
          <a:p>
            <a:pPr>
              <a:defRPr b="0"/>
            </a:pPr>
            <a:r>
              <a:rPr b="1"/>
              <a:t>Conflict!</a:t>
            </a:r>
          </a:p>
        </p:txBody>
      </p:sp>
      <p:sp>
        <p:nvSpPr>
          <p:cNvPr id="322" name="&lt;ul&gt;…"/>
          <p:cNvSpPr txBox="1"/>
          <p:nvPr/>
        </p:nvSpPr>
        <p:spPr>
          <a:xfrm>
            <a:off x="9556899" y="4771585"/>
            <a:ext cx="6404773" cy="643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&lt;li&gt;Star Wars&lt;/li&gt;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&lt;li&gt;What else is there?&lt;/li&gt;</a:t>
            </a:r>
          </a:p>
          <a:p>
            <a:pPr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&lt;/ul&gt;</a:t>
            </a:r>
          </a:p>
          <a:p>
            <a:pPr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&lt;li&gt;Zombieland&lt;/li&gt;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&lt;li&gt;Home Alone&lt;/li&gt;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&lt;li&gt;Babe&lt;/li&gt;</a:t>
            </a:r>
          </a:p>
          <a:p>
            <a:pPr algn="l">
              <a:lnSpc>
                <a:spcPct val="90000"/>
              </a:lnSpc>
              <a:defRPr sz="3600">
                <a:solidFill>
                  <a:schemeClr val="accent5">
                    <a:lumOff val="-29866"/>
                  </a:schemeClr>
                </a:solidFill>
              </a:defRPr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ollb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Rollback</a:t>
            </a:r>
          </a:p>
        </p:txBody>
      </p:sp>
      <p:pic>
        <p:nvPicPr>
          <p:cNvPr id="325" name="1.jpg" descr="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41456" y="3164237"/>
            <a:ext cx="1976977" cy="2874854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26" name="3.jpg" descr="3.jpg"/>
          <p:cNvPicPr>
            <a:picLocks noChangeAspect="1"/>
          </p:cNvPicPr>
          <p:nvPr/>
        </p:nvPicPr>
        <p:blipFill>
          <a:blip r:embed="rId3">
            <a:extLst/>
          </a:blip>
          <a:srcRect l="7817" t="0" r="17101" b="0"/>
          <a:stretch>
            <a:fillRect/>
          </a:stretch>
        </p:blipFill>
        <p:spPr>
          <a:xfrm>
            <a:off x="1050714" y="9403067"/>
            <a:ext cx="2158591" cy="287502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27" name="image3.jpeg" descr="image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4073" y="4680637"/>
            <a:ext cx="1852188" cy="185218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28" name="Master branch"/>
          <p:cNvSpPr txBox="1"/>
          <p:nvPr/>
        </p:nvSpPr>
        <p:spPr>
          <a:xfrm>
            <a:off x="5727340" y="3879908"/>
            <a:ext cx="3194002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329" name="1"/>
          <p:cNvSpPr txBox="1"/>
          <p:nvPr/>
        </p:nvSpPr>
        <p:spPr>
          <a:xfrm>
            <a:off x="5753658" y="6595540"/>
            <a:ext cx="369519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330" name="image3.jpeg" descr="image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7816" y="4680637"/>
            <a:ext cx="1852187" cy="185218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31" name="2"/>
          <p:cNvSpPr txBox="1"/>
          <p:nvPr/>
        </p:nvSpPr>
        <p:spPr>
          <a:xfrm>
            <a:off x="8017401" y="6595540"/>
            <a:ext cx="369518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332" name="image3.jpeg" descr="image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50223" y="4647667"/>
            <a:ext cx="1852188" cy="185218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33" name="3"/>
          <p:cNvSpPr txBox="1"/>
          <p:nvPr/>
        </p:nvSpPr>
        <p:spPr>
          <a:xfrm>
            <a:off x="10299808" y="6562569"/>
            <a:ext cx="369518" cy="639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334" name="image3.jpeg" descr="image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51295" y="4626123"/>
            <a:ext cx="1852187" cy="185218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35" name="4"/>
          <p:cNvSpPr txBox="1"/>
          <p:nvPr/>
        </p:nvSpPr>
        <p:spPr>
          <a:xfrm>
            <a:off x="12600880" y="6541026"/>
            <a:ext cx="369518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36" name="Zack rolls back the code to an earlier version"/>
          <p:cNvSpPr txBox="1"/>
          <p:nvPr/>
        </p:nvSpPr>
        <p:spPr>
          <a:xfrm>
            <a:off x="5625811" y="9000258"/>
            <a:ext cx="9322636" cy="63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365188">
              <a:lnSpc>
                <a:spcPct val="90000"/>
              </a:lnSpc>
              <a:defRPr sz="3492">
                <a:solidFill>
                  <a:srgbClr val="000000"/>
                </a:solidFill>
              </a:defRPr>
            </a:pPr>
            <a:r>
              <a:t>Zack </a:t>
            </a:r>
            <a:r>
              <a:rPr b="1"/>
              <a:t>rolls back</a:t>
            </a:r>
            <a:r>
              <a:t> the code to an earlier version</a:t>
            </a:r>
          </a:p>
        </p:txBody>
      </p:sp>
      <p:sp>
        <p:nvSpPr>
          <p:cNvPr id="340" name="Connection Line"/>
          <p:cNvSpPr/>
          <p:nvPr/>
        </p:nvSpPr>
        <p:spPr>
          <a:xfrm>
            <a:off x="8390816" y="7279779"/>
            <a:ext cx="4257762" cy="551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fill="norm" stroke="1" extrusionOk="0">
                <a:moveTo>
                  <a:pt x="21600" y="0"/>
                </a:moveTo>
                <a:cubicBezTo>
                  <a:pt x="14421" y="21355"/>
                  <a:pt x="7221" y="21600"/>
                  <a:pt x="0" y="736"/>
                </a:cubicBezTo>
              </a:path>
            </a:pathLst>
          </a:custGeom>
          <a:ln w="762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38" name="Triangle"/>
          <p:cNvSpPr/>
          <p:nvPr/>
        </p:nvSpPr>
        <p:spPr>
          <a:xfrm rot="10800000">
            <a:off x="12288291" y="7093982"/>
            <a:ext cx="466349" cy="400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9" name="Multiplication Sign"/>
          <p:cNvSpPr/>
          <p:nvPr/>
        </p:nvSpPr>
        <p:spPr>
          <a:xfrm>
            <a:off x="10641316" y="497173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he Group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343" name="Lesson: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Lesson:</a:t>
            </a:r>
          </a:p>
        </p:txBody>
      </p:sp>
      <p:sp>
        <p:nvSpPr>
          <p:cNvPr id="344" name="You should use Version Control!"/>
          <p:cNvSpPr txBox="1"/>
          <p:nvPr>
            <p:ph type="body" idx="22"/>
          </p:nvPr>
        </p:nvSpPr>
        <p:spPr>
          <a:xfrm>
            <a:off x="1206500" y="6031027"/>
            <a:ext cx="21971000" cy="1927556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None/>
              <a:defRPr sz="4800"/>
            </a:lvl1pPr>
          </a:lstStyle>
          <a:p>
            <a:pPr/>
            <a:r>
              <a:t>You should use Version Control!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o…What is GitHub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So…What is GitHub?</a:t>
            </a:r>
          </a:p>
        </p:txBody>
      </p:sp>
      <p:sp>
        <p:nvSpPr>
          <p:cNvPr id="347" name="GitHub is a web based hosting service to store code online…"/>
          <p:cNvSpPr txBox="1"/>
          <p:nvPr>
            <p:ph type="body" idx="22"/>
          </p:nvPr>
        </p:nvSpPr>
        <p:spPr>
          <a:xfrm>
            <a:off x="1206500" y="3380096"/>
            <a:ext cx="21971000" cy="3175242"/>
          </a:xfrm>
          <a:prstGeom prst="rect">
            <a:avLst/>
          </a:prstGeom>
        </p:spPr>
        <p:txBody>
          <a:bodyPr/>
          <a:lstStyle/>
          <a:p>
            <a:pPr/>
            <a:r>
              <a:t>GitHub is a web based hosting service to store code online</a:t>
            </a:r>
          </a:p>
          <a:p>
            <a:pPr/>
            <a:r>
              <a:t>It allows developers to </a:t>
            </a:r>
            <a:r>
              <a:rPr b="1"/>
              <a:t>pull (download)</a:t>
            </a:r>
            <a:r>
              <a:t> code or </a:t>
            </a:r>
            <a:r>
              <a:rPr b="1"/>
              <a:t>push (upload)</a:t>
            </a:r>
            <a:r>
              <a:t> code to the same </a:t>
            </a:r>
            <a:r>
              <a:rPr b="1"/>
              <a:t>repository (directory)</a:t>
            </a:r>
          </a:p>
          <a:p>
            <a:pPr/>
            <a:r>
              <a:t>It also allows developers to </a:t>
            </a:r>
            <a:r>
              <a:rPr b="1"/>
              <a:t>view histories</a:t>
            </a:r>
            <a:r>
              <a:t> of code changes and to </a:t>
            </a:r>
            <a:r>
              <a:rPr b="1"/>
              <a:t>track issues</a:t>
            </a:r>
          </a:p>
        </p:txBody>
      </p:sp>
      <p:pic>
        <p:nvPicPr>
          <p:cNvPr id="348" name="4.png" descr="4.png"/>
          <p:cNvPicPr>
            <a:picLocks noChangeAspect="1"/>
          </p:cNvPicPr>
          <p:nvPr/>
        </p:nvPicPr>
        <p:blipFill>
          <a:blip r:embed="rId2">
            <a:extLst/>
          </a:blip>
          <a:srcRect l="17741" t="0" r="17741" b="0"/>
          <a:stretch>
            <a:fillRect/>
          </a:stretch>
        </p:blipFill>
        <p:spPr>
          <a:xfrm>
            <a:off x="10222223" y="7119230"/>
            <a:ext cx="4255806" cy="371046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ulling and Pushing to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Pulling and Pushing to GitHub</a:t>
            </a:r>
          </a:p>
        </p:txBody>
      </p:sp>
      <p:pic>
        <p:nvPicPr>
          <p:cNvPr id="351" name="1.jpg" descr="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72874" y="4768510"/>
            <a:ext cx="1408431" cy="204809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52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1243538" y="7698193"/>
            <a:ext cx="1537835" cy="2048243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53" name="3.jpg" descr="3.jpg"/>
          <p:cNvPicPr>
            <a:picLocks noChangeAspect="1"/>
          </p:cNvPicPr>
          <p:nvPr/>
        </p:nvPicPr>
        <p:blipFill>
          <a:blip r:embed="rId4">
            <a:extLst/>
          </a:blip>
          <a:srcRect l="7817" t="0" r="17101" b="0"/>
          <a:stretch>
            <a:fillRect/>
          </a:stretch>
        </p:blipFill>
        <p:spPr>
          <a:xfrm>
            <a:off x="1243538" y="10403290"/>
            <a:ext cx="1538066" cy="204855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54" name="Shape 479"/>
          <p:cNvSpPr/>
          <p:nvPr/>
        </p:nvSpPr>
        <p:spPr>
          <a:xfrm>
            <a:off x="1382597" y="3044586"/>
            <a:ext cx="19032292" cy="1520852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defTabSz="9144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55" name="image3.jpeg" descr="image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84456" y="3092218"/>
            <a:ext cx="1397001" cy="1397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3.jpeg" descr="image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75959" y="3038236"/>
            <a:ext cx="13970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3.jpeg" descr="image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58661" y="3038236"/>
            <a:ext cx="1397001" cy="1396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3.jpeg" descr="image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39876" y="3038236"/>
            <a:ext cx="1397001" cy="139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1.gif" descr="image1.g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17631" y="3034939"/>
            <a:ext cx="1511561" cy="151156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hape 486"/>
          <p:cNvSpPr/>
          <p:nvPr/>
        </p:nvSpPr>
        <p:spPr>
          <a:xfrm rot="5400000">
            <a:off x="3955569" y="3677963"/>
            <a:ext cx="1011363" cy="3172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1" name="Shape 487"/>
          <p:cNvSpPr txBox="1"/>
          <p:nvPr/>
        </p:nvSpPr>
        <p:spPr>
          <a:xfrm>
            <a:off x="5094917" y="3047406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62" name="Shape 488"/>
          <p:cNvSpPr txBox="1"/>
          <p:nvPr/>
        </p:nvSpPr>
        <p:spPr>
          <a:xfrm>
            <a:off x="7775959" y="3038236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63" name="Shape 489"/>
          <p:cNvSpPr txBox="1"/>
          <p:nvPr/>
        </p:nvSpPr>
        <p:spPr>
          <a:xfrm>
            <a:off x="10358661" y="3038236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64" name="Shape 490"/>
          <p:cNvSpPr txBox="1"/>
          <p:nvPr/>
        </p:nvSpPr>
        <p:spPr>
          <a:xfrm>
            <a:off x="12639876" y="3038236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65" name="Shape 491"/>
          <p:cNvSpPr/>
          <p:nvPr/>
        </p:nvSpPr>
        <p:spPr>
          <a:xfrm flipH="1" rot="10800000">
            <a:off x="2874781" y="4821492"/>
            <a:ext cx="5418661" cy="1542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chemeClr val="accent5">
                <a:lumOff val="-29866"/>
              </a:schemeClr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6" name="Shape 492"/>
          <p:cNvSpPr txBox="1"/>
          <p:nvPr/>
        </p:nvSpPr>
        <p:spPr>
          <a:xfrm>
            <a:off x="2973865" y="5311601"/>
            <a:ext cx="924032" cy="2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67" name="Shape 493"/>
          <p:cNvSpPr txBox="1"/>
          <p:nvPr/>
        </p:nvSpPr>
        <p:spPr>
          <a:xfrm>
            <a:off x="2919519" y="5990184"/>
            <a:ext cx="1032725" cy="2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68" name="Shape 494"/>
          <p:cNvSpPr/>
          <p:nvPr/>
        </p:nvSpPr>
        <p:spPr>
          <a:xfrm rot="5400000">
            <a:off x="2789628" y="5089179"/>
            <a:ext cx="3677630" cy="2838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9" name="Shape 495"/>
          <p:cNvSpPr/>
          <p:nvPr/>
        </p:nvSpPr>
        <p:spPr>
          <a:xfrm flipH="1" rot="10800000">
            <a:off x="3088005" y="4821492"/>
            <a:ext cx="7741153" cy="440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chemeClr val="accent5">
                <a:lumOff val="-29866"/>
              </a:schemeClr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0" name="Shape 496"/>
          <p:cNvSpPr txBox="1"/>
          <p:nvPr/>
        </p:nvSpPr>
        <p:spPr>
          <a:xfrm>
            <a:off x="3093607" y="8733824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71" name="Shape 497"/>
          <p:cNvSpPr txBox="1"/>
          <p:nvPr/>
        </p:nvSpPr>
        <p:spPr>
          <a:xfrm>
            <a:off x="3147954" y="7832942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72" name="Shape 498"/>
          <p:cNvSpPr/>
          <p:nvPr/>
        </p:nvSpPr>
        <p:spPr>
          <a:xfrm flipH="1">
            <a:off x="3058957" y="4854829"/>
            <a:ext cx="8078746" cy="6391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3" name="Shape 499"/>
          <p:cNvSpPr txBox="1"/>
          <p:nvPr/>
        </p:nvSpPr>
        <p:spPr>
          <a:xfrm>
            <a:off x="3065098" y="10741932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74" name="Shape 500"/>
          <p:cNvSpPr/>
          <p:nvPr/>
        </p:nvSpPr>
        <p:spPr>
          <a:xfrm flipH="1" rot="10800000">
            <a:off x="3015498" y="4758751"/>
            <a:ext cx="10427805" cy="7202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chemeClr val="accent5">
                <a:lumOff val="-29866"/>
              </a:schemeClr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5" name="Shape 501"/>
          <p:cNvSpPr txBox="1"/>
          <p:nvPr/>
        </p:nvSpPr>
        <p:spPr>
          <a:xfrm>
            <a:off x="3010751" y="11477462"/>
            <a:ext cx="1032725" cy="28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76" name="Shape 502"/>
          <p:cNvSpPr txBox="1"/>
          <p:nvPr/>
        </p:nvSpPr>
        <p:spPr>
          <a:xfrm>
            <a:off x="14512925" y="3462715"/>
            <a:ext cx="2971558" cy="548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32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GitHub Branch</a:t>
            </a:r>
          </a:p>
        </p:txBody>
      </p:sp>
      <p:sp>
        <p:nvSpPr>
          <p:cNvPr id="377" name="Shape 505"/>
          <p:cNvSpPr/>
          <p:nvPr/>
        </p:nvSpPr>
        <p:spPr>
          <a:xfrm rot="5400000">
            <a:off x="5807023" y="5337079"/>
            <a:ext cx="3455666" cy="2534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 algn="l"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8" name="Shape 506"/>
          <p:cNvSpPr txBox="1"/>
          <p:nvPr/>
        </p:nvSpPr>
        <p:spPr>
          <a:xfrm>
            <a:off x="6477044" y="7832942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b="1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Basic Git Comma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 Git Commands</a:t>
            </a:r>
          </a:p>
        </p:txBody>
      </p:sp>
      <p:sp>
        <p:nvSpPr>
          <p:cNvPr id="383" name="At its most basic, there are 5 git commands to get started: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its most basic, there are 5 git commands to get started:</a:t>
            </a:r>
          </a:p>
        </p:txBody>
      </p:sp>
      <p:sp>
        <p:nvSpPr>
          <p:cNvPr id="384" name="git clone…"/>
          <p:cNvSpPr txBox="1"/>
          <p:nvPr>
            <p:ph type="body" idx="22"/>
          </p:nvPr>
        </p:nvSpPr>
        <p:spPr>
          <a:xfrm>
            <a:off x="1206500" y="4248504"/>
            <a:ext cx="3117334" cy="5218992"/>
          </a:xfrm>
          <a:prstGeom prst="rect">
            <a:avLst/>
          </a:prstGeom>
        </p:spPr>
        <p:txBody>
          <a:bodyPr/>
          <a:lstStyle/>
          <a:p>
            <a:pPr marL="666750" indent="-666750">
              <a:buSzPct val="100000"/>
              <a:buAutoNum type="arabicPeriod" startAt="1"/>
            </a:pPr>
            <a:r>
              <a:t>git clone</a:t>
            </a:r>
          </a:p>
          <a:p>
            <a:pPr marL="666750" indent="-666750">
              <a:buSzPct val="100000"/>
              <a:buAutoNum type="arabicPeriod" startAt="1"/>
            </a:pPr>
            <a:r>
              <a:t>git add</a:t>
            </a:r>
          </a:p>
          <a:p>
            <a:pPr marL="666750" indent="-666750">
              <a:buSzPct val="100000"/>
              <a:buAutoNum type="arabicPeriod" startAt="1"/>
            </a:pPr>
            <a:r>
              <a:t>git commit</a:t>
            </a:r>
          </a:p>
          <a:p>
            <a:pPr marL="666750" indent="-666750">
              <a:buSzPct val="100000"/>
              <a:buAutoNum type="arabicPeriod" startAt="1"/>
            </a:pPr>
            <a:r>
              <a:t>git pull</a:t>
            </a:r>
          </a:p>
          <a:p>
            <a:pPr marL="666750" indent="-666750">
              <a:buSzPct val="100000"/>
              <a:buAutoNum type="arabicPeriod" startAt="1"/>
            </a:pPr>
            <a:r>
              <a:t>git push</a:t>
            </a:r>
          </a:p>
        </p:txBody>
      </p:sp>
      <p:sp>
        <p:nvSpPr>
          <p:cNvPr id="385" name="— copies an entire repo…"/>
          <p:cNvSpPr txBox="1"/>
          <p:nvPr/>
        </p:nvSpPr>
        <p:spPr>
          <a:xfrm>
            <a:off x="4293433" y="4248504"/>
            <a:ext cx="11191010" cy="521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pPr>
            <a:r>
              <a:t>— copies an entire repo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pPr>
            <a:r>
              <a:t>— adds a file for inclusion to be tracked by git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pPr>
            <a:r>
              <a:t>— notes a change to a local repo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pPr>
            <a:r>
              <a:t>—downloads freshest version of repo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pPr>
            <a:r>
              <a:t>— sends changes to hosting service (e.g. GitHub)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Turn!</a:t>
            </a:r>
          </a:p>
        </p:txBody>
      </p:sp>
      <p:sp>
        <p:nvSpPr>
          <p:cNvPr id="388" name="Activity: Git Add, Commit, Push…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Activity: </a:t>
            </a:r>
            <a:r>
              <a:rPr b="0"/>
              <a:t>Git Add, Commit, Push</a:t>
            </a:r>
            <a:endParaRPr b="0"/>
          </a:p>
          <a:p>
            <a:pPr marL="0" indent="0">
              <a:lnSpc>
                <a:spcPct val="120000"/>
              </a:lnSpc>
              <a:spcBef>
                <a:spcPts val="0"/>
              </a:spcBef>
              <a:buSzTx/>
              <a:buNone/>
              <a:defRPr b="1" spc="-72" sz="3600"/>
            </a:pPr>
            <a:r>
              <a:t>Suggested Time: </a:t>
            </a:r>
            <a:r>
              <a:rPr b="0"/>
              <a:t>20 min</a:t>
            </a:r>
          </a:p>
        </p:txBody>
      </p:sp>
      <p:sp>
        <p:nvSpPr>
          <p:cNvPr id="389" name="Assignment: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Assignment:</a:t>
            </a:r>
          </a:p>
        </p:txBody>
      </p:sp>
      <p:sp>
        <p:nvSpPr>
          <p:cNvPr id="390" name="Bonus:"/>
          <p:cNvSpPr txBox="1"/>
          <p:nvPr>
            <p:ph type="body" idx="23"/>
          </p:nvPr>
        </p:nvSpPr>
        <p:spPr>
          <a:xfrm>
            <a:off x="1364568" y="9725771"/>
            <a:ext cx="21971001" cy="930398"/>
          </a:xfrm>
          <a:prstGeom prst="rect">
            <a:avLst/>
          </a:prstGeom>
        </p:spPr>
        <p:txBody>
          <a:bodyPr/>
          <a:lstStyle/>
          <a:p>
            <a:pPr/>
            <a:r>
              <a:t>Bonus:</a:t>
            </a:r>
          </a:p>
        </p:txBody>
      </p:sp>
      <p:sp>
        <p:nvSpPr>
          <p:cNvPr id="391" name="Working with your group members, fork their repository to your own GitHub account. Clone this forked repo to your local directory…"/>
          <p:cNvSpPr txBox="1"/>
          <p:nvPr>
            <p:ph type="body" idx="24"/>
          </p:nvPr>
        </p:nvSpPr>
        <p:spPr>
          <a:xfrm>
            <a:off x="1364568" y="10425417"/>
            <a:ext cx="21971001" cy="2482933"/>
          </a:xfrm>
          <a:prstGeom prst="rect">
            <a:avLst/>
          </a:prstGeom>
        </p:spPr>
        <p:txBody>
          <a:bodyPr/>
          <a:lstStyle/>
          <a:p>
            <a:pPr marL="548639" indent="-548639" defTabSz="2194505">
              <a:spcBef>
                <a:spcPts val="4000"/>
              </a:spcBef>
              <a:defRPr sz="2880"/>
            </a:pPr>
            <a:r>
              <a:t>Working with your group members, </a:t>
            </a:r>
            <a:r>
              <a:rPr b="1"/>
              <a:t>fork</a:t>
            </a:r>
            <a:r>
              <a:t> their repository to your own GitHub account. Clone this forked repo to your local directory</a:t>
            </a:r>
          </a:p>
          <a:p>
            <a:pPr marL="548639" indent="-548639" defTabSz="2194505">
              <a:spcBef>
                <a:spcPts val="4000"/>
              </a:spcBef>
              <a:defRPr sz="2880"/>
            </a:pPr>
            <a:r>
              <a:t>Add, Commit, and Push a text file back to your forked copy of the repo</a:t>
            </a:r>
          </a:p>
          <a:p>
            <a:pPr marL="548639" indent="-548639" defTabSz="2194505">
              <a:spcBef>
                <a:spcPts val="4000"/>
              </a:spcBef>
              <a:defRPr sz="2880"/>
            </a:pPr>
            <a:r>
              <a:t>Finally, submit a </a:t>
            </a:r>
            <a:r>
              <a:rPr b="1"/>
              <a:t>pull request (PR)</a:t>
            </a:r>
            <a:r>
              <a:t> to send your changes to your group member’s repo.</a:t>
            </a:r>
          </a:p>
        </p:txBody>
      </p:sp>
      <p:sp>
        <p:nvSpPr>
          <p:cNvPr id="392" name="Using GitHub and the Command Line:…"/>
          <p:cNvSpPr txBox="1"/>
          <p:nvPr>
            <p:ph type="body" idx="25"/>
          </p:nvPr>
        </p:nvSpPr>
        <p:spPr>
          <a:xfrm>
            <a:off x="1364568" y="4258856"/>
            <a:ext cx="21971001" cy="4755680"/>
          </a:xfrm>
          <a:prstGeom prst="rect">
            <a:avLst/>
          </a:prstGeom>
        </p:spPr>
        <p:txBody>
          <a:bodyPr/>
          <a:lstStyle/>
          <a:p>
            <a:pPr marL="0" indent="0" defTabSz="2267655">
              <a:spcBef>
                <a:spcPts val="4100"/>
              </a:spcBef>
              <a:buSzTx/>
              <a:buNone/>
              <a:defRPr sz="2976"/>
            </a:pPr>
            <a:r>
              <a:t>Using GitHub and the Command Line:</a:t>
            </a:r>
          </a:p>
          <a:p>
            <a:pPr marL="425195" indent="-425195" defTabSz="2267655">
              <a:spcBef>
                <a:spcPts val="4100"/>
              </a:spcBef>
              <a:defRPr sz="2976"/>
            </a:pPr>
            <a:r>
              <a:t>Create a new </a:t>
            </a:r>
            <a:r>
              <a:rPr b="1"/>
              <a:t>public GitHub repository</a:t>
            </a:r>
            <a:r>
              <a:t> and name it whatever you like. Be sure to check the box for “initialize this repository with a README”</a:t>
            </a:r>
          </a:p>
          <a:p>
            <a:pPr marL="425195" indent="-425195" defTabSz="2267655">
              <a:spcBef>
                <a:spcPts val="4100"/>
              </a:spcBef>
              <a:defRPr sz="2976"/>
            </a:pPr>
            <a:r>
              <a:t>Next, </a:t>
            </a:r>
            <a:r>
              <a:rPr b="1"/>
              <a:t>clone</a:t>
            </a:r>
            <a:r>
              <a:t> the repo to your local directory</a:t>
            </a:r>
          </a:p>
          <a:p>
            <a:pPr marL="425195" indent="-425195" defTabSz="2267655">
              <a:spcBef>
                <a:spcPts val="4100"/>
              </a:spcBef>
              <a:defRPr sz="2976"/>
            </a:pPr>
            <a:r>
              <a:t>Then create a text file inside the local directory</a:t>
            </a:r>
          </a:p>
          <a:p>
            <a:pPr marL="425195" indent="-425195" defTabSz="2267655">
              <a:spcBef>
                <a:spcPts val="4100"/>
              </a:spcBef>
              <a:defRPr b="1" sz="2976"/>
            </a:pPr>
            <a:r>
              <a:t>Add, Commit, </a:t>
            </a:r>
            <a:r>
              <a:rPr b="0"/>
              <a:t>and </a:t>
            </a:r>
            <a:r>
              <a:t>Push</a:t>
            </a:r>
            <a:r>
              <a:rPr b="0"/>
              <a:t> the code to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hat / Why G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/ Why Git?</a:t>
            </a:r>
          </a:p>
        </p:txBody>
      </p:sp>
      <p:pic>
        <p:nvPicPr>
          <p:cNvPr id="16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rcRect l="0" t="915" r="0" b="915"/>
          <a:stretch>
            <a:fillRect/>
          </a:stretch>
        </p:blipFill>
        <p:spPr>
          <a:xfrm>
            <a:off x="11133408" y="3763363"/>
            <a:ext cx="12870723" cy="6188956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67" name="Shape 241"/>
          <p:cNvSpPr txBox="1"/>
          <p:nvPr/>
        </p:nvSpPr>
        <p:spPr>
          <a:xfrm>
            <a:off x="1226482" y="4152760"/>
            <a:ext cx="9476426" cy="5410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b="1" i="1" u="sng"/>
              <a:t>highly</a:t>
            </a:r>
            <a:r>
              <a:t> collaborative.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9144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e Team’s Tas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Team’s Task</a:t>
            </a:r>
          </a:p>
        </p:txBody>
      </p:sp>
      <p:sp>
        <p:nvSpPr>
          <p:cNvPr id="170" name="Task: Make a list of “best” movi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Task: Make a list of “best” movies</a:t>
            </a:r>
          </a:p>
        </p:txBody>
      </p:sp>
      <p:sp>
        <p:nvSpPr>
          <p:cNvPr id="171" name="Programming Team:"/>
          <p:cNvSpPr txBox="1"/>
          <p:nvPr>
            <p:ph type="body" idx="22"/>
          </p:nvPr>
        </p:nvSpPr>
        <p:spPr>
          <a:xfrm>
            <a:off x="1206500" y="5050117"/>
            <a:ext cx="21971000" cy="85221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/>
            </a:lvl1pPr>
          </a:lstStyle>
          <a:p>
            <a:pPr/>
            <a:r>
              <a:t>Programming Team:</a:t>
            </a:r>
          </a:p>
        </p:txBody>
      </p:sp>
      <p:pic>
        <p:nvPicPr>
          <p:cNvPr id="172" name="1.jpg" descr="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717700" y="6685093"/>
            <a:ext cx="2834161" cy="412134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73" name="Zack Snyder"/>
          <p:cNvSpPr txBox="1"/>
          <p:nvPr/>
        </p:nvSpPr>
        <p:spPr>
          <a:xfrm>
            <a:off x="4676866" y="11017773"/>
            <a:ext cx="2915930" cy="685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Zack Snyder</a:t>
            </a:r>
          </a:p>
        </p:txBody>
      </p:sp>
      <p:pic>
        <p:nvPicPr>
          <p:cNvPr id="174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10644782" y="6685093"/>
            <a:ext cx="3094333" cy="412134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75" name="Steven Spielberg"/>
          <p:cNvSpPr txBox="1"/>
          <p:nvPr/>
        </p:nvSpPr>
        <p:spPr>
          <a:xfrm>
            <a:off x="10508822" y="11017773"/>
            <a:ext cx="3682494" cy="685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Steven Spielberg</a:t>
            </a:r>
          </a:p>
        </p:txBody>
      </p:sp>
      <p:pic>
        <p:nvPicPr>
          <p:cNvPr id="176" name="3.jpg" descr="3.jpg"/>
          <p:cNvPicPr>
            <a:picLocks noChangeAspect="1"/>
          </p:cNvPicPr>
          <p:nvPr/>
        </p:nvPicPr>
        <p:blipFill>
          <a:blip r:embed="rId4">
            <a:extLst/>
          </a:blip>
          <a:srcRect l="7817" t="0" r="17101" b="0"/>
          <a:stretch>
            <a:fillRect/>
          </a:stretch>
        </p:blipFill>
        <p:spPr>
          <a:xfrm>
            <a:off x="16692779" y="6685093"/>
            <a:ext cx="3094333" cy="4121342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77" name="George Lucas"/>
          <p:cNvSpPr txBox="1"/>
          <p:nvPr/>
        </p:nvSpPr>
        <p:spPr>
          <a:xfrm>
            <a:off x="16782033" y="11017773"/>
            <a:ext cx="2915929" cy="685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389572">
              <a:lnSpc>
                <a:spcPct val="90000"/>
              </a:lnSpc>
              <a:spcBef>
                <a:spcPts val="4400"/>
              </a:spcBef>
              <a:defRPr sz="3528">
                <a:solidFill>
                  <a:srgbClr val="000000"/>
                </a:solidFill>
              </a:defRPr>
            </a:lvl1pPr>
          </a:lstStyle>
          <a:p>
            <a:pPr/>
            <a:r>
              <a:t>George Lucas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Zack &amp; Steven make their ed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Zack &amp; Steven make their edits</a:t>
            </a:r>
          </a:p>
        </p:txBody>
      </p:sp>
      <p:pic>
        <p:nvPicPr>
          <p:cNvPr id="180" name="1.jpg" descr="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1450" y="3411749"/>
            <a:ext cx="2248535" cy="326974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81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1309390" y="8919254"/>
            <a:ext cx="2454972" cy="326977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82" name="Coding his list…"/>
          <p:cNvSpPr txBox="1"/>
          <p:nvPr/>
        </p:nvSpPr>
        <p:spPr>
          <a:xfrm>
            <a:off x="4132875" y="3373492"/>
            <a:ext cx="3682493" cy="685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Coding his list…</a:t>
            </a:r>
          </a:p>
        </p:txBody>
      </p:sp>
      <p:sp>
        <p:nvSpPr>
          <p:cNvPr id="183" name="Coding his list…"/>
          <p:cNvSpPr txBox="1"/>
          <p:nvPr/>
        </p:nvSpPr>
        <p:spPr>
          <a:xfrm>
            <a:off x="4132875" y="8882340"/>
            <a:ext cx="3682493" cy="685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Coding his list…</a:t>
            </a:r>
          </a:p>
        </p:txBody>
      </p:sp>
      <p:pic>
        <p:nvPicPr>
          <p:cNvPr id="184" name="image3.jpeg" descr="image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62463" y="3789375"/>
            <a:ext cx="2514601" cy="2514603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85" name="image3.jpeg" descr="image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62463" y="9296879"/>
            <a:ext cx="2514601" cy="2514603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86" name="Arrow"/>
          <p:cNvSpPr/>
          <p:nvPr/>
        </p:nvSpPr>
        <p:spPr>
          <a:xfrm>
            <a:off x="8528996" y="4610142"/>
            <a:ext cx="4647348" cy="873069"/>
          </a:xfrm>
          <a:prstGeom prst="rightArrow">
            <a:avLst>
              <a:gd name="adj1" fmla="val 32000"/>
              <a:gd name="adj2" fmla="val 9309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Arrow"/>
          <p:cNvSpPr/>
          <p:nvPr/>
        </p:nvSpPr>
        <p:spPr>
          <a:xfrm>
            <a:off x="8528996" y="10117646"/>
            <a:ext cx="4647348" cy="873069"/>
          </a:xfrm>
          <a:prstGeom prst="rightArrow">
            <a:avLst>
              <a:gd name="adj1" fmla="val 32000"/>
              <a:gd name="adj2" fmla="val 9309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2"/>
      <p:bldP build="whole" bldLvl="1" animBg="1" rev="0" advAuto="0" spid="18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ifferent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Different Solutions</a:t>
            </a:r>
          </a:p>
        </p:txBody>
      </p:sp>
      <p:pic>
        <p:nvPicPr>
          <p:cNvPr id="190" name="1.jpg" descr="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49793" y="7589977"/>
            <a:ext cx="2248535" cy="326974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91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18209079" y="7589977"/>
            <a:ext cx="2454973" cy="3269780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92" name="&lt;ul&gt;…"/>
          <p:cNvSpPr txBox="1"/>
          <p:nvPr/>
        </p:nvSpPr>
        <p:spPr>
          <a:xfrm>
            <a:off x="16868095" y="3353176"/>
            <a:ext cx="5137037" cy="3941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&lt;li&gt;Jurassic Park&lt;/li&gt;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&lt;li&gt;Indiana Jones&lt;/li&gt;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&lt;li&gt;E.T.&lt;/li&gt;</a:t>
            </a:r>
          </a:p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&lt;/ul&gt;</a:t>
            </a:r>
          </a:p>
        </p:txBody>
      </p:sp>
      <p:grpSp>
        <p:nvGrpSpPr>
          <p:cNvPr id="195" name="Group"/>
          <p:cNvGrpSpPr/>
          <p:nvPr/>
        </p:nvGrpSpPr>
        <p:grpSpPr>
          <a:xfrm>
            <a:off x="9626738" y="4221643"/>
            <a:ext cx="5446661" cy="873069"/>
            <a:chOff x="0" y="0"/>
            <a:chExt cx="5446659" cy="873067"/>
          </a:xfrm>
        </p:grpSpPr>
        <p:sp>
          <p:nvSpPr>
            <p:cNvPr id="193" name="Arrow"/>
            <p:cNvSpPr/>
            <p:nvPr/>
          </p:nvSpPr>
          <p:spPr>
            <a:xfrm>
              <a:off x="799313" y="0"/>
              <a:ext cx="4647347" cy="873068"/>
            </a:xfrm>
            <a:prstGeom prst="rightArrow">
              <a:avLst>
                <a:gd name="adj1" fmla="val 32000"/>
                <a:gd name="adj2" fmla="val 9309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94" name="Arrow"/>
            <p:cNvSpPr/>
            <p:nvPr/>
          </p:nvSpPr>
          <p:spPr>
            <a:xfrm flipH="1">
              <a:off x="0" y="0"/>
              <a:ext cx="4647347" cy="873068"/>
            </a:xfrm>
            <a:prstGeom prst="rightArrow">
              <a:avLst>
                <a:gd name="adj1" fmla="val 32000"/>
                <a:gd name="adj2" fmla="val 9309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196" name="&lt;ul&gt;…"/>
          <p:cNvSpPr txBox="1"/>
          <p:nvPr/>
        </p:nvSpPr>
        <p:spPr>
          <a:xfrm>
            <a:off x="3135247" y="3353176"/>
            <a:ext cx="5677750" cy="3941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&lt;li&gt;Justice League&lt;/li&gt;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&lt;li&gt;Man of Steel&lt;/li&gt;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&lt;li&gt;300&lt;/li&gt;</a:t>
            </a:r>
          </a:p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Resolution</a:t>
            </a:r>
          </a:p>
        </p:txBody>
      </p:sp>
      <p:pic>
        <p:nvPicPr>
          <p:cNvPr id="199" name="1.jpg" descr="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0452" y="3164237"/>
            <a:ext cx="2248536" cy="3269745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00" name="2.jpg" descr="2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27"/>
          <a:stretch>
            <a:fillRect/>
          </a:stretch>
        </p:blipFill>
        <p:spPr>
          <a:xfrm>
            <a:off x="1227246" y="9022126"/>
            <a:ext cx="2454973" cy="3269779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01" name="“Lets settle on this…”…"/>
          <p:cNvSpPr txBox="1"/>
          <p:nvPr/>
        </p:nvSpPr>
        <p:spPr>
          <a:xfrm>
            <a:off x="11440541" y="6035673"/>
            <a:ext cx="6238315" cy="3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1901904">
              <a:lnSpc>
                <a:spcPct val="90000"/>
              </a:lnSpc>
              <a:defRPr sz="3275">
                <a:solidFill>
                  <a:srgbClr val="000000"/>
                </a:solidFill>
              </a:defRPr>
            </a:pPr>
            <a:r>
              <a:t>“Lets settle on this…”</a:t>
            </a:r>
          </a:p>
          <a:p>
            <a:pPr algn="l" defTabSz="1901904">
              <a:lnSpc>
                <a:spcPct val="90000"/>
              </a:lnSpc>
              <a:defRPr sz="3275">
                <a:solidFill>
                  <a:srgbClr val="000000"/>
                </a:solidFill>
              </a:defRPr>
            </a:pPr>
          </a:p>
          <a:p>
            <a:pPr algn="l" defTabSz="1901904">
              <a:lnSpc>
                <a:spcPct val="90000"/>
              </a:lnSpc>
              <a:defRPr sz="3275">
                <a:solidFill>
                  <a:srgbClr val="000000"/>
                </a:solidFill>
              </a:defRPr>
            </a:pPr>
            <a:r>
              <a:t>&lt;ul&gt;</a:t>
            </a:r>
          </a:p>
          <a:p>
            <a:pPr lvl="1" indent="356615" algn="l" defTabSz="1901904">
              <a:lnSpc>
                <a:spcPct val="90000"/>
              </a:lnSpc>
              <a:defRPr sz="3275">
                <a:solidFill>
                  <a:srgbClr val="000000"/>
                </a:solidFill>
              </a:defRPr>
            </a:pPr>
            <a:r>
              <a:t>&lt;li&gt;Zombieland&lt;/li&gt;</a:t>
            </a:r>
          </a:p>
          <a:p>
            <a:pPr lvl="1" indent="356615" algn="l" defTabSz="1901904">
              <a:lnSpc>
                <a:spcPct val="90000"/>
              </a:lnSpc>
              <a:defRPr sz="3275">
                <a:solidFill>
                  <a:srgbClr val="000000"/>
                </a:solidFill>
              </a:defRPr>
            </a:pPr>
            <a:r>
              <a:t>&lt;li&gt;Home Alone&lt;/li&gt;</a:t>
            </a:r>
          </a:p>
          <a:p>
            <a:pPr lvl="1" indent="356615" algn="l" defTabSz="1901904">
              <a:lnSpc>
                <a:spcPct val="90000"/>
              </a:lnSpc>
              <a:defRPr sz="3275">
                <a:solidFill>
                  <a:srgbClr val="000000"/>
                </a:solidFill>
              </a:defRPr>
            </a:pPr>
            <a:r>
              <a:t>&lt;li&gt;Babe&lt;/li&gt;</a:t>
            </a:r>
          </a:p>
          <a:p>
            <a:pPr algn="l" defTabSz="1901904">
              <a:lnSpc>
                <a:spcPct val="90000"/>
              </a:lnSpc>
              <a:defRPr sz="3275">
                <a:solidFill>
                  <a:srgbClr val="000000"/>
                </a:solidFill>
              </a:defRPr>
            </a:pPr>
            <a:r>
              <a:t>&lt;/ul&gt;</a:t>
            </a:r>
          </a:p>
        </p:txBody>
      </p:sp>
      <p:sp>
        <p:nvSpPr>
          <p:cNvPr id="202" name="Arrow"/>
          <p:cNvSpPr/>
          <p:nvPr/>
        </p:nvSpPr>
        <p:spPr>
          <a:xfrm rot="20400000">
            <a:off x="5165623" y="10220993"/>
            <a:ext cx="4647347" cy="873068"/>
          </a:xfrm>
          <a:prstGeom prst="rightArrow">
            <a:avLst>
              <a:gd name="adj1" fmla="val 32000"/>
              <a:gd name="adj2" fmla="val 9309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3" name="Arrow"/>
          <p:cNvSpPr/>
          <p:nvPr/>
        </p:nvSpPr>
        <p:spPr>
          <a:xfrm rot="1200000">
            <a:off x="5165623" y="4362156"/>
            <a:ext cx="4647347" cy="873069"/>
          </a:xfrm>
          <a:prstGeom prst="rightArrow">
            <a:avLst>
              <a:gd name="adj1" fmla="val 32000"/>
              <a:gd name="adj2" fmla="val 93097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eorge writes his own stuff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 writes his own stuff…</a:t>
            </a:r>
          </a:p>
        </p:txBody>
      </p:sp>
      <p:sp>
        <p:nvSpPr>
          <p:cNvPr id="206" name="&lt;ul&gt;…"/>
          <p:cNvSpPr txBox="1"/>
          <p:nvPr/>
        </p:nvSpPr>
        <p:spPr>
          <a:xfrm>
            <a:off x="9092022" y="4128473"/>
            <a:ext cx="6199957" cy="2229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&lt;li&gt;Star Wars&lt;/li&gt;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&lt;li&gt;What else is there?&lt;/li&gt;</a:t>
            </a:r>
          </a:p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&lt;/ul&gt;</a:t>
            </a:r>
          </a:p>
        </p:txBody>
      </p:sp>
      <p:pic>
        <p:nvPicPr>
          <p:cNvPr id="207" name="3.jpg" descr="3.jpg"/>
          <p:cNvPicPr>
            <a:picLocks noChangeAspect="1"/>
          </p:cNvPicPr>
          <p:nvPr/>
        </p:nvPicPr>
        <p:blipFill>
          <a:blip r:embed="rId2">
            <a:extLst/>
          </a:blip>
          <a:srcRect l="7817" t="0" r="17101" b="0"/>
          <a:stretch>
            <a:fillRect/>
          </a:stretch>
        </p:blipFill>
        <p:spPr>
          <a:xfrm>
            <a:off x="10964465" y="8005248"/>
            <a:ext cx="2454892" cy="326967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eorge overwrites teammates work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George overwrites teammates work…</a:t>
            </a:r>
          </a:p>
        </p:txBody>
      </p:sp>
      <p:sp>
        <p:nvSpPr>
          <p:cNvPr id="210" name="&lt;ul&gt;…"/>
          <p:cNvSpPr txBox="1"/>
          <p:nvPr/>
        </p:nvSpPr>
        <p:spPr>
          <a:xfrm>
            <a:off x="14542428" y="8512621"/>
            <a:ext cx="6199957" cy="3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&lt;li&gt;Star Wars&lt;/li&gt;</a:t>
            </a:r>
          </a:p>
          <a:p>
            <a:pPr lvl="1"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&lt;li&gt;What else is there?&lt;/li&gt;</a:t>
            </a:r>
          </a:p>
          <a:p>
            <a:pPr algn="l">
              <a:lnSpc>
                <a:spcPct val="90000"/>
              </a:lnSpc>
              <a:defRPr sz="3600">
                <a:solidFill>
                  <a:srgbClr val="000000"/>
                </a:solidFill>
              </a:defRPr>
            </a:pPr>
            <a:r>
              <a:t>&lt;/ul&gt;</a:t>
            </a:r>
          </a:p>
        </p:txBody>
      </p:sp>
      <p:pic>
        <p:nvPicPr>
          <p:cNvPr id="211" name="3.jpg" descr="3.jpg"/>
          <p:cNvPicPr>
            <a:picLocks noChangeAspect="1"/>
          </p:cNvPicPr>
          <p:nvPr/>
        </p:nvPicPr>
        <p:blipFill>
          <a:blip r:embed="rId2">
            <a:extLst/>
          </a:blip>
          <a:srcRect l="7817" t="0" r="17101" b="0"/>
          <a:stretch>
            <a:fillRect/>
          </a:stretch>
        </p:blipFill>
        <p:spPr>
          <a:xfrm>
            <a:off x="6636276" y="3754616"/>
            <a:ext cx="2454892" cy="3269671"/>
          </a:xfrm>
          <a:prstGeom prst="rect">
            <a:avLst/>
          </a:prstGeom>
          <a:ln w="63500">
            <a:solidFill>
              <a:srgbClr val="C0C0C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212" name="&lt;ul&gt;…"/>
          <p:cNvSpPr txBox="1"/>
          <p:nvPr/>
        </p:nvSpPr>
        <p:spPr>
          <a:xfrm>
            <a:off x="4744654" y="8512621"/>
            <a:ext cx="6238314" cy="3333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&lt;ul&gt;</a:t>
            </a:r>
          </a:p>
          <a:p>
            <a:pPr lvl="1"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&lt;li&gt;Zombieland&lt;/li&gt;</a:t>
            </a:r>
          </a:p>
          <a:p>
            <a:pPr lvl="1"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&lt;li&gt;Home Alone&lt;/li&gt;</a:t>
            </a:r>
          </a:p>
          <a:p>
            <a:pPr lvl="1"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&lt;li&gt;Babe&lt;/li&gt;</a:t>
            </a:r>
          </a:p>
          <a:p>
            <a:pPr algn="l">
              <a:lnSpc>
                <a:spcPct val="90000"/>
              </a:lnSpc>
              <a:defRPr sz="4200">
                <a:solidFill>
                  <a:srgbClr val="000000"/>
                </a:solidFill>
              </a:defRPr>
            </a:pPr>
            <a:r>
              <a:t>&lt;/ul&gt;</a:t>
            </a:r>
          </a:p>
        </p:txBody>
      </p:sp>
      <p:sp>
        <p:nvSpPr>
          <p:cNvPr id="213" name="Line"/>
          <p:cNvSpPr/>
          <p:nvPr/>
        </p:nvSpPr>
        <p:spPr>
          <a:xfrm>
            <a:off x="4689716" y="8919161"/>
            <a:ext cx="1373402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4" name="Line"/>
          <p:cNvSpPr/>
          <p:nvPr/>
        </p:nvSpPr>
        <p:spPr>
          <a:xfrm>
            <a:off x="4689716" y="11240035"/>
            <a:ext cx="1373402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5" name="Line"/>
          <p:cNvSpPr/>
          <p:nvPr/>
        </p:nvSpPr>
        <p:spPr>
          <a:xfrm>
            <a:off x="5125229" y="9514644"/>
            <a:ext cx="4953154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6" name="Line"/>
          <p:cNvSpPr/>
          <p:nvPr/>
        </p:nvSpPr>
        <p:spPr>
          <a:xfrm>
            <a:off x="5113803" y="10079597"/>
            <a:ext cx="4976006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7" name="Line"/>
          <p:cNvSpPr/>
          <p:nvPr/>
        </p:nvSpPr>
        <p:spPr>
          <a:xfrm>
            <a:off x="5113803" y="10659816"/>
            <a:ext cx="3322804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8" name="Line"/>
          <p:cNvSpPr/>
          <p:nvPr/>
        </p:nvSpPr>
        <p:spPr>
          <a:xfrm>
            <a:off x="11191354" y="9673305"/>
            <a:ext cx="2799896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9" name="DELETE. DELETE. DELETE."/>
          <p:cNvSpPr txBox="1"/>
          <p:nvPr/>
        </p:nvSpPr>
        <p:spPr>
          <a:xfrm>
            <a:off x="9491324" y="5041639"/>
            <a:ext cx="6199957" cy="695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DELETE. DELETE. DELETE.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